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exend ExtraBold"/>
      <p:bold r:id="rId21"/>
    </p:embeddedFont>
    <p:embeddedFont>
      <p:font typeface="Anton"/>
      <p:regular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DM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nton-regular.fntdata"/><Relationship Id="rId21" Type="http://schemas.openxmlformats.org/officeDocument/2006/relationships/font" Target="fonts/LexendExtraBold-bold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DMSans-italic.fntdata"/><Relationship Id="rId10" Type="http://schemas.openxmlformats.org/officeDocument/2006/relationships/slide" Target="slides/slide5.xml"/><Relationship Id="rId32" Type="http://schemas.openxmlformats.org/officeDocument/2006/relationships/font" Target="fonts/DM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DM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b471c943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bb471c943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bb471c943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bb471c943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b471c943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bb471c943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bb471c943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bb471c943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b471c943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b471c943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b471c943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bb471c943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b471c943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bb471c943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bb471c943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bb471c943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bb471c943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bb471c943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47375" y="1650850"/>
            <a:ext cx="5404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24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24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81915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纬通智能网络系统</a:t>
            </a:r>
            <a:endParaRPr b="1" sz="36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355575" y="2896675"/>
            <a:ext cx="3908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latin typeface="DM Sans"/>
                <a:ea typeface="DM Sans"/>
                <a:cs typeface="DM Sans"/>
                <a:sym typeface="DM Sans"/>
              </a:rPr>
              <a:t>美国 强弱电 + 网络无线覆盖+门禁 + 监控 + 充电桩 + 供电系统 执行伙伴 </a:t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Tel：626 386 3830</a:t>
            </a:r>
            <a:endParaRPr sz="1400"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425" y="797350"/>
            <a:ext cx="94297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93025"/>
                </a:solidFill>
                <a:latin typeface="DM Sans"/>
                <a:ea typeface="DM Sans"/>
                <a:cs typeface="DM Sans"/>
                <a:sym typeface="DM Sans"/>
              </a:rPr>
              <a:t>内部资料，请勿外传</a:t>
            </a:r>
            <a:endParaRPr>
              <a:solidFill>
                <a:srgbClr val="D9302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客户案</a:t>
            </a:r>
            <a:r>
              <a:rPr lang="en-GB" sz="1200"/>
              <a:t>例 </a:t>
            </a:r>
            <a:r>
              <a:rPr lang="en-GB" sz="1200"/>
              <a:t>02</a:t>
            </a:r>
            <a:endParaRPr sz="1200"/>
          </a:p>
        </p:txBody>
      </p:sp>
      <p:sp>
        <p:nvSpPr>
          <p:cNvPr id="344" name="Google Shape;344;p26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西邮物流/海柔创新：机器人项目</a:t>
            </a:r>
            <a:endParaRPr sz="1800">
              <a:solidFill>
                <a:srgbClr val="FCEB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  <p:sp>
        <p:nvSpPr>
          <p:cNvPr id="345" name="Google Shape;345;p26"/>
          <p:cNvSpPr txBox="1"/>
          <p:nvPr>
            <p:ph idx="1" type="body"/>
          </p:nvPr>
        </p:nvSpPr>
        <p:spPr>
          <a:xfrm>
            <a:off x="1297500" y="1567550"/>
            <a:ext cx="6676200" cy="26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公司介绍：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        西邮--欧美中大件物流及海外仓领跑者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        海柔--箱式智能仓储机器人系统专家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施工点：    1个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仓储面积： 1万平方呎。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主要工程： 上智能机器人分拣货项目。负责强、弱电，无线覆盖，充电桩</a:t>
            </a:r>
            <a:endParaRPr sz="1200">
              <a:solidFill>
                <a:srgbClr val="F3F3F3"/>
              </a:solidFill>
            </a:endParaRPr>
          </a:p>
        </p:txBody>
      </p:sp>
      <p:pic>
        <p:nvPicPr>
          <p:cNvPr descr="offset_comp_442889_edtied2.jpg" id="346" name="Google Shape;346;p26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47" name="Google Shape;347;p26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348" name="Google Shape;348;p26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49" name="Google Shape;34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26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351" name="Google Shape;351;p26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7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客户案例 03</a:t>
            </a:r>
            <a:endParaRPr sz="1200"/>
          </a:p>
        </p:txBody>
      </p:sp>
      <p:sp>
        <p:nvSpPr>
          <p:cNvPr id="357" name="Google Shape;357;p27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Xchange</a:t>
            </a:r>
            <a:endParaRPr sz="1800">
              <a:solidFill>
                <a:srgbClr val="FCEB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  <p:sp>
        <p:nvSpPr>
          <p:cNvPr id="358" name="Google Shape;358;p27"/>
          <p:cNvSpPr txBox="1"/>
          <p:nvPr>
            <p:ph idx="1" type="body"/>
          </p:nvPr>
        </p:nvSpPr>
        <p:spPr>
          <a:xfrm>
            <a:off x="1297500" y="1567550"/>
            <a:ext cx="6676200" cy="26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公司介绍：覆盖供应链与仓储、跨境运输等多元业务的综合性物流供应商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施工点：    4个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仓储面积： 10万-40万平方呎。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主要工程： 门禁，监控，无线覆盖，充电桩</a:t>
            </a:r>
            <a:endParaRPr sz="1200">
              <a:solidFill>
                <a:srgbClr val="F3F3F3"/>
              </a:solidFill>
            </a:endParaRPr>
          </a:p>
          <a:p>
            <a:pPr indent="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</p:txBody>
      </p:sp>
      <p:pic>
        <p:nvPicPr>
          <p:cNvPr descr="offset_comp_442889_edtied2.jpg" id="359" name="Google Shape;359;p27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60" name="Google Shape;360;p27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361" name="Google Shape;361;p27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62" name="Google Shape;36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27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364" name="Google Shape;364;p27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客户案例 04</a:t>
            </a:r>
            <a:endParaRPr sz="1200"/>
          </a:p>
        </p:txBody>
      </p:sp>
      <p:sp>
        <p:nvSpPr>
          <p:cNvPr id="370" name="Google Shape;370;p28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JW 无忧达物流科技集团</a:t>
            </a:r>
            <a:endParaRPr sz="1800">
              <a:solidFill>
                <a:srgbClr val="FCEB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  <p:sp>
        <p:nvSpPr>
          <p:cNvPr id="371" name="Google Shape;371;p28"/>
          <p:cNvSpPr txBox="1"/>
          <p:nvPr>
            <p:ph idx="1" type="body"/>
          </p:nvPr>
        </p:nvSpPr>
        <p:spPr>
          <a:xfrm>
            <a:off x="1297500" y="1567550"/>
            <a:ext cx="6676200" cy="26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公司介绍： 跨境电商中大件品类全链路物流专家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施工点：    5个。加州：3个，外州2个（亚特兰大，新泽西）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仓储面积： 10万-60万平方呎。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主要工程： 门禁，监控，无线覆盖，充电桩</a:t>
            </a:r>
            <a:endParaRPr sz="1200">
              <a:solidFill>
                <a:srgbClr val="F3F3F3"/>
              </a:solidFill>
            </a:endParaRPr>
          </a:p>
          <a:p>
            <a:pPr indent="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  <a:p>
            <a:pPr indent="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</p:txBody>
      </p:sp>
      <p:pic>
        <p:nvPicPr>
          <p:cNvPr descr="offset_comp_442889_edtied2.jpg" id="372" name="Google Shape;372;p28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73" name="Google Shape;373;p28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374" name="Google Shape;374;p28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75" name="Google Shape;37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p28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377" name="Google Shape;377;p28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/>
          <p:nvPr>
            <p:ph type="title"/>
          </p:nvPr>
        </p:nvSpPr>
        <p:spPr>
          <a:xfrm>
            <a:off x="1297500" y="393750"/>
            <a:ext cx="75198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04 </a:t>
            </a:r>
            <a:endParaRPr b="1" sz="3600">
              <a:solidFill>
                <a:srgbClr val="FCEB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48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Teams and expertise</a:t>
            </a:r>
            <a:endParaRPr/>
          </a:p>
        </p:txBody>
      </p:sp>
      <p:sp>
        <p:nvSpPr>
          <p:cNvPr id="383" name="Google Shape;383;p29"/>
          <p:cNvSpPr txBox="1"/>
          <p:nvPr>
            <p:ph idx="2" type="body"/>
          </p:nvPr>
        </p:nvSpPr>
        <p:spPr>
          <a:xfrm>
            <a:off x="1351950" y="1856350"/>
            <a:ext cx="69507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David Liu</a:t>
            </a:r>
            <a:endParaRPr sz="1800">
              <a:solidFill>
                <a:srgbClr val="FCEB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专业：        1996年计算机专业毕业。</a:t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资历：        25年网络工程经验（中国 12年，美国 13年）。</a:t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                   曾在上市场公司工作。历任项目经理，工程监理。             </a:t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                   有施工团队。团队有C10电工证。</a:t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角色定位： 善于项目统筹，工程管理与方案执行。经验丰富，能解决疑难问题。</a:t>
            </a: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29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385" name="Google Shape;385;p2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29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390" name="Google Shape;390;p2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1" name="Google Shape;391;p2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92" name="Google Shape;392;p2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94" name="Google Shape;394;p29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95" name="Google Shape;395;p29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396" name="Google Shape;396;p2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4" name="Google Shape;404;p29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406" name="Google Shape;406;p29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07" name="Google Shape;40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29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409" name="Google Shape;409;p29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/>
          <p:nvPr>
            <p:ph type="title"/>
          </p:nvPr>
        </p:nvSpPr>
        <p:spPr>
          <a:xfrm>
            <a:off x="1297500" y="393750"/>
            <a:ext cx="7746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04 </a:t>
            </a:r>
            <a:endParaRPr b="1" sz="3600">
              <a:solidFill>
                <a:srgbClr val="FCEB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48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Teams and expertise</a:t>
            </a:r>
            <a:endParaRPr/>
          </a:p>
        </p:txBody>
      </p:sp>
      <p:sp>
        <p:nvSpPr>
          <p:cNvPr id="415" name="Google Shape;415;p30"/>
          <p:cNvSpPr txBox="1"/>
          <p:nvPr>
            <p:ph idx="2" type="body"/>
          </p:nvPr>
        </p:nvSpPr>
        <p:spPr>
          <a:xfrm>
            <a:off x="1297500" y="1901700"/>
            <a:ext cx="69507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Lucana</a:t>
            </a: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 Yang</a:t>
            </a:r>
            <a:endParaRPr sz="1800">
              <a:solidFill>
                <a:srgbClr val="FCEB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专业：        </a:t>
            </a: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加州大学伯克利分校毕业。双学位（经济学，数据科学）</a:t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资历：        </a:t>
            </a: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中国：任职于管理咨询公司，高级咨询顾问</a:t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                   美国：高级数据分析师</a:t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                   曾</a:t>
            </a: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任项目策划，总经理助理等</a:t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                   </a:t>
            </a: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出版设计类，技术类书籍10本</a:t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角色定位： 项目统筹，</a:t>
            </a: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项目</a:t>
            </a: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管理。</a:t>
            </a: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品牌策略与策划，推广宣传。</a:t>
            </a: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30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417" name="Google Shape;417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0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422" name="Google Shape;422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3" name="Google Shape;423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26" name="Google Shape;426;p30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27" name="Google Shape;427;p30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428" name="Google Shape;428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36" name="Google Shape;436;p30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37" name="Google Shape;437;p30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438" name="Google Shape;438;p30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39" name="Google Shape;43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30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441" name="Google Shape;441;p30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447" name="Google Shape;447;p31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48" name="Google Shape;448;p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56" name="Google Shape;456;p31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1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1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59" name="Google Shape;459;p3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63" name="Google Shape;463;p31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1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31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66" name="Google Shape;466;p3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0" name="Google Shape;470;p31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71" name="Google Shape;471;p31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73" name="Google Shape;473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31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78" name="Google Shape;478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9" name="Google Shape;479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80" name="Google Shape;480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82" name="Google Shape;482;p31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83" name="Google Shape;483;p31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84" name="Google Shape;484;p3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2" name="Google Shape;492;p31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93" name="Google Shape;493;p31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494" name="Google Shape;494;p31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95" name="Google Shape;49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" name="Google Shape;496;p31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497" name="Google Shape;497;p31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01 </a:t>
            </a:r>
            <a:endParaRPr b="1" sz="3600">
              <a:solidFill>
                <a:srgbClr val="FCEB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Overview</a:t>
            </a:r>
            <a:endParaRPr b="1" sz="48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8191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海外仓库项目，美国本地落地执行团队</a:t>
            </a:r>
            <a:endParaRPr b="1" sz="48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1297500" y="2442375"/>
            <a:ext cx="77469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191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Vertex Intelligence Network Systems LLC｜纬通智能网络系统</a:t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8191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专注为中国及国际企业提供美国仓库与工业现场的本地落地服务，涵盖网络、门禁、监控、无线覆盖，充电桩安装，供电配套与系统实施。</a:t>
            </a:r>
            <a:endParaRPr/>
          </a:p>
        </p:txBody>
      </p:sp>
      <p:grpSp>
        <p:nvGrpSpPr>
          <p:cNvPr id="238" name="Google Shape;238;p18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239" name="Google Shape;239;p18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0" name="Google Shape;24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18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242" name="Google Shape;242;p18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65472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 sz="3600">
              <a:solidFill>
                <a:srgbClr val="FCEB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Market Analysis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297500" y="2479650"/>
            <a:ext cx="4698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762" lvl="0" marL="0" marR="8191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4762" lvl="0" marL="0" marR="8191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专注服务于仓储客户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49" name="Google Shape;249;p19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0" name="Google Shape;250;p19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7042996" y="2668232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51" name="Google Shape;251;p19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52" name="Google Shape;252;p1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53" name="Google Shape;253;p19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</a:t>
            </a: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626 386 3830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000">
              <a:solidFill>
                <a:schemeClr val="lt2"/>
              </a:solidFill>
            </a:endParaRPr>
          </a:p>
        </p:txBody>
      </p:sp>
      <p:grpSp>
        <p:nvGrpSpPr>
          <p:cNvPr id="254" name="Google Shape;254;p19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255" name="Google Shape;255;p19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56" name="Google Shape;256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Google Shape;257;p19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客户群 01</a:t>
            </a:r>
            <a:endParaRPr sz="1200"/>
          </a:p>
        </p:txBody>
      </p:sp>
      <p:sp>
        <p:nvSpPr>
          <p:cNvPr id="263" name="Google Shape;263;p2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中国跨境卖家</a:t>
            </a:r>
            <a:endParaRPr/>
          </a:p>
        </p:txBody>
      </p:sp>
      <p:sp>
        <p:nvSpPr>
          <p:cNvPr id="264" name="Google Shape;264;p20"/>
          <p:cNvSpPr txBox="1"/>
          <p:nvPr>
            <p:ph idx="1" type="body"/>
          </p:nvPr>
        </p:nvSpPr>
        <p:spPr>
          <a:xfrm>
            <a:off x="1297500" y="1567550"/>
            <a:ext cx="6350100" cy="26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业务场景： 新建或升级海外仓  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典型特征： 总部在广州深圳。行业包括3C，服装，家居，汽配等  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触发点：      仓库扩容，旧仓转手，上机器人／A G V (自动搬运机器人)  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痛点 ：          国内内集成商 “ 管不到海外最后一公里 “             </a:t>
            </a:r>
            <a:endParaRPr sz="1200">
              <a:solidFill>
                <a:srgbClr val="F3F3F3"/>
              </a:solidFill>
            </a:endParaRPr>
          </a:p>
          <a:p>
            <a:pPr indent="0" lvl="0" marL="0" marR="8191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</a:rPr>
              <a:t>                                          急需能＂马上到现场的人＂             </a:t>
            </a:r>
            <a:endParaRPr sz="1200">
              <a:solidFill>
                <a:srgbClr val="F3F3F3"/>
              </a:solidFill>
            </a:endParaRPr>
          </a:p>
          <a:p>
            <a:pPr indent="0" lvl="0" marL="0" marR="8191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</a:rPr>
              <a:t>                                          最怕反复沟通，项目拖延，预算失控  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核心卖点：中国决策+美国本地执行，一次交付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获客渠道： 跨境卖家微信群/私域；海外仓资源群；供应链对接会    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descr="offset_comp_442889_edtied2.jpg" id="265" name="Google Shape;265;p20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266" name="Google Shape;266;p20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267" name="Google Shape;267;p20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68" name="Google Shape;26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20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270" name="Google Shape;270;p20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客户群 02</a:t>
            </a:r>
            <a:endParaRPr sz="1200"/>
          </a:p>
        </p:txBody>
      </p:sp>
      <p:sp>
        <p:nvSpPr>
          <p:cNvPr id="276" name="Google Shape;276;p21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中国海外仓运营商（3 P L ／自营仓</a:t>
            </a: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）</a:t>
            </a:r>
            <a:endParaRPr/>
          </a:p>
        </p:txBody>
      </p:sp>
      <p:sp>
        <p:nvSpPr>
          <p:cNvPr id="277" name="Google Shape;277;p21"/>
          <p:cNvSpPr txBox="1"/>
          <p:nvPr>
            <p:ph idx="1" type="body"/>
          </p:nvPr>
        </p:nvSpPr>
        <p:spPr>
          <a:xfrm>
            <a:off x="1297500" y="1567550"/>
            <a:ext cx="63501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业务场景：   现有仓库系统需要维护或升级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典型特征：   总部 广州深圳， 美国有多个仓点            </a:t>
            </a:r>
            <a:endParaRPr sz="1200">
              <a:solidFill>
                <a:srgbClr val="F3F3F3"/>
              </a:solidFill>
            </a:endParaRPr>
          </a:p>
          <a:p>
            <a:pPr indent="0" lvl="0" marL="0" marR="819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</a:rPr>
              <a:t>                                             门禁分区（员工／客户/外包)   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触发点：        监控死角补点             </a:t>
            </a:r>
            <a:endParaRPr sz="1200">
              <a:solidFill>
                <a:srgbClr val="F3F3F3"/>
              </a:solidFill>
            </a:endParaRPr>
          </a:p>
          <a:p>
            <a:pPr indent="0" lvl="0" marL="0" marR="819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</a:rPr>
              <a:t>                                            网络不稳，机器人/扫码系统掉线  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痛点：             客户多，纠纷多，对监控依赖极强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核心卖点：   技术能力。系统集成商向下覆盖，解决难题</a:t>
            </a:r>
            <a:endParaRPr sz="1200">
              <a:solidFill>
                <a:srgbClr val="F3F3F3"/>
              </a:solidFill>
            </a:endParaRPr>
          </a:p>
          <a:p>
            <a:pPr indent="0" lvl="0" marL="0" marR="819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</a:rPr>
              <a:t>                                             成本低。团队操作，无管理费用 </a:t>
            </a:r>
            <a:endParaRPr sz="1200">
              <a:solidFill>
                <a:srgbClr val="F3F3F3"/>
              </a:solidFill>
            </a:endParaRPr>
          </a:p>
        </p:txBody>
      </p:sp>
      <p:pic>
        <p:nvPicPr>
          <p:cNvPr descr="offset_comp_442889_edtied2.jpg" id="278" name="Google Shape;278;p21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279" name="Google Shape;279;p21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280" name="Google Shape;280;p21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81" name="Google Shape;28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" name="Google Shape;282;p21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283" name="Google Shape;283;p21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客户群 03</a:t>
            </a:r>
            <a:endParaRPr sz="1200"/>
          </a:p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中国机器人/ 自动化方案商</a:t>
            </a:r>
            <a:endParaRPr/>
          </a:p>
        </p:txBody>
      </p:sp>
      <p:sp>
        <p:nvSpPr>
          <p:cNvPr id="290" name="Google Shape;290;p22"/>
          <p:cNvSpPr txBox="1"/>
          <p:nvPr>
            <p:ph idx="1" type="body"/>
          </p:nvPr>
        </p:nvSpPr>
        <p:spPr>
          <a:xfrm>
            <a:off x="1297500" y="1567550"/>
            <a:ext cx="7323300" cy="26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业务场景： 海外仓</a:t>
            </a:r>
            <a:r>
              <a:rPr lang="en-GB" sz="1200">
                <a:solidFill>
                  <a:srgbClr val="F3F3F3"/>
                </a:solidFill>
              </a:rPr>
              <a:t>上机器人项目或仓储管理系统落地</a:t>
            </a:r>
            <a:r>
              <a:rPr lang="en-GB" sz="1200">
                <a:solidFill>
                  <a:srgbClr val="F3F3F3"/>
                </a:solidFill>
              </a:rPr>
              <a:t>  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典型特征： 总部在广州深圳。</a:t>
            </a:r>
            <a:r>
              <a:rPr lang="en-GB" sz="1200">
                <a:solidFill>
                  <a:srgbClr val="F3F3F3"/>
                </a:solidFill>
              </a:rPr>
              <a:t>做仓库机器人，AGV，分拣线，在美国没 有成熟落地团队</a:t>
            </a:r>
            <a:r>
              <a:rPr lang="en-GB" sz="1200">
                <a:solidFill>
                  <a:srgbClr val="F3F3F3"/>
                </a:solidFill>
              </a:rPr>
              <a:t>  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触发点：      </a:t>
            </a:r>
            <a:r>
              <a:rPr lang="en-GB" sz="1200">
                <a:solidFill>
                  <a:srgbClr val="F3F3F3"/>
                </a:solidFill>
              </a:rPr>
              <a:t>有</a:t>
            </a:r>
            <a:r>
              <a:rPr lang="en-GB" sz="1200">
                <a:solidFill>
                  <a:srgbClr val="F3F3F3"/>
                </a:solidFill>
              </a:rPr>
              <a:t>海外客户上机器人项目或上仓储管理系统    </a:t>
            </a:r>
            <a:r>
              <a:rPr lang="en-GB" sz="1200">
                <a:solidFill>
                  <a:srgbClr val="F3F3F3"/>
                </a:solidFill>
              </a:rPr>
              <a:t>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痛点 ：          </a:t>
            </a:r>
            <a:r>
              <a:rPr lang="en-GB" sz="1200">
                <a:solidFill>
                  <a:srgbClr val="F3F3F3"/>
                </a:solidFill>
              </a:rPr>
              <a:t>客户已签单，但现场没人干活             </a:t>
            </a:r>
            <a:r>
              <a:rPr lang="en-GB" sz="1200">
                <a:solidFill>
                  <a:srgbClr val="F3F3F3"/>
                </a:solidFill>
              </a:rPr>
              <a:t> </a:t>
            </a:r>
            <a:r>
              <a:rPr lang="en-GB" sz="1200">
                <a:solidFill>
                  <a:srgbClr val="F3F3F3"/>
                </a:solidFill>
              </a:rPr>
              <a:t>       </a:t>
            </a:r>
            <a:endParaRPr sz="1200">
              <a:solidFill>
                <a:srgbClr val="F3F3F3"/>
              </a:solidFill>
            </a:endParaRPr>
          </a:p>
          <a:p>
            <a:pPr indent="0" lvl="0" marL="0" marR="819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</a:rPr>
              <a:t>                                           网络强弱电不是他们的强项</a:t>
            </a:r>
            <a:endParaRPr sz="1200">
              <a:solidFill>
                <a:srgbClr val="F3F3F3"/>
              </a:solidFill>
            </a:endParaRPr>
          </a:p>
          <a:p>
            <a:pPr indent="0" lvl="0" marL="914400" marR="819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</a:rPr>
              <a:t>            出问题就被客户追责</a:t>
            </a:r>
            <a:endParaRPr sz="1200">
              <a:solidFill>
                <a:srgbClr val="F3F3F3"/>
              </a:solidFill>
            </a:endParaRPr>
          </a:p>
          <a:p>
            <a:pPr indent="0" lvl="0" marL="914400" marR="819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</a:rPr>
              <a:t>           技术人员有时因签证问题无法入美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核心卖点：</a:t>
            </a:r>
            <a:r>
              <a:rPr lang="en-GB" sz="1200">
                <a:solidFill>
                  <a:srgbClr val="F3F3F3"/>
                </a:solidFill>
              </a:rPr>
              <a:t>卖海外交付能力。美国侧强弱电+网络+门禁指定执行伙伴。 </a:t>
            </a:r>
            <a:r>
              <a:rPr lang="en-GB" sz="1200">
                <a:solidFill>
                  <a:srgbClr val="F3F3F3"/>
                </a:solidFill>
              </a:rPr>
              <a:t>可以作为客户在</a:t>
            </a:r>
            <a:endParaRPr sz="1200">
              <a:solidFill>
                <a:srgbClr val="F3F3F3"/>
              </a:solidFill>
            </a:endParaRPr>
          </a:p>
          <a:p>
            <a:pPr indent="0" lvl="0" marL="457200" marR="8191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3F3F3"/>
                </a:solidFill>
              </a:rPr>
              <a:t>                          美国的长期落地伙伴，不改客户方案，只负责现场交付   </a:t>
            </a:r>
            <a:endParaRPr sz="1200">
              <a:solidFill>
                <a:srgbClr val="F3F3F3"/>
              </a:solidFill>
            </a:endParaRPr>
          </a:p>
          <a:p>
            <a:pPr indent="0" lvl="0" marL="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descr="offset_comp_442889_edtied2.jpg" id="291" name="Google Shape;291;p22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292" name="Google Shape;292;p22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293" name="Google Shape;293;p22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94" name="Google Shape;29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22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296" name="Google Shape;296;p22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客户群 04</a:t>
            </a:r>
            <a:endParaRPr sz="1200"/>
          </a:p>
        </p:txBody>
      </p:sp>
      <p:sp>
        <p:nvSpPr>
          <p:cNvPr id="302" name="Google Shape;30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海外仓转手/ 二房东/重组</a:t>
            </a:r>
            <a:endParaRPr/>
          </a:p>
        </p:txBody>
      </p:sp>
      <p:sp>
        <p:nvSpPr>
          <p:cNvPr id="303" name="Google Shape;303;p23"/>
          <p:cNvSpPr txBox="1"/>
          <p:nvPr>
            <p:ph idx="1" type="body"/>
          </p:nvPr>
        </p:nvSpPr>
        <p:spPr>
          <a:xfrm>
            <a:off x="1297500" y="1567550"/>
            <a:ext cx="7323300" cy="26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业务场景： </a:t>
            </a:r>
            <a:r>
              <a:rPr lang="en-GB" sz="1200">
                <a:solidFill>
                  <a:srgbClr val="F3F3F3"/>
                </a:solidFill>
              </a:rPr>
              <a:t> 原仓主跑路，新东家接手   </a:t>
            </a:r>
            <a:r>
              <a:rPr lang="en-GB" sz="1200">
                <a:solidFill>
                  <a:srgbClr val="F3F3F3"/>
                </a:solidFill>
              </a:rPr>
              <a:t>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典型特征： 总部在</a:t>
            </a:r>
            <a:r>
              <a:rPr lang="en-GB" sz="1200">
                <a:solidFill>
                  <a:srgbClr val="F3F3F3"/>
                </a:solidFill>
              </a:rPr>
              <a:t>美国</a:t>
            </a:r>
            <a:r>
              <a:rPr lang="en-GB" sz="1200">
                <a:solidFill>
                  <a:srgbClr val="F3F3F3"/>
                </a:solidFill>
              </a:rPr>
              <a:t>。仓库</a:t>
            </a:r>
            <a:r>
              <a:rPr lang="en-GB" sz="1200">
                <a:solidFill>
                  <a:srgbClr val="F3F3F3"/>
                </a:solidFill>
              </a:rPr>
              <a:t>拥有者或管理者</a:t>
            </a:r>
            <a:r>
              <a:rPr lang="en-GB" sz="1200">
                <a:solidFill>
                  <a:srgbClr val="F3F3F3"/>
                </a:solidFill>
              </a:rPr>
              <a:t> 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触发点：      </a:t>
            </a:r>
            <a:r>
              <a:rPr lang="en-GB" sz="1200">
                <a:solidFill>
                  <a:srgbClr val="F3F3F3"/>
                </a:solidFill>
              </a:rPr>
              <a:t>新租或接手二手仓库，需要重新布线或监控</a:t>
            </a:r>
            <a:r>
              <a:rPr lang="en-GB" sz="1200">
                <a:solidFill>
                  <a:srgbClr val="F3F3F3"/>
                </a:solidFill>
              </a:rPr>
              <a:t>    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痛点 ：          </a:t>
            </a:r>
            <a:r>
              <a:rPr lang="en-GB" sz="1200">
                <a:solidFill>
                  <a:srgbClr val="F3F3F3"/>
                </a:solidFill>
              </a:rPr>
              <a:t>预算明确，时间紧   </a:t>
            </a:r>
            <a:r>
              <a:rPr lang="en-GB" sz="1200">
                <a:solidFill>
                  <a:srgbClr val="F3F3F3"/>
                </a:solidFill>
              </a:rPr>
              <a:t>            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核心卖点：</a:t>
            </a:r>
            <a:r>
              <a:rPr lang="en-GB" sz="1200">
                <a:solidFill>
                  <a:srgbClr val="F3F3F3"/>
                </a:solidFill>
              </a:rPr>
              <a:t>成本低。无管理费用</a:t>
            </a:r>
            <a:endParaRPr sz="1200">
              <a:solidFill>
                <a:srgbClr val="F3F3F3"/>
              </a:solidFill>
            </a:endParaRPr>
          </a:p>
          <a:p>
            <a:pPr indent="0" lvl="0" marL="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descr="offset_comp_442889_edtied2.jpg" id="304" name="Google Shape;304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05" name="Google Shape;305;p23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306" name="Google Shape;306;p23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07" name="Google Shape;30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23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309" name="Google Shape;309;p23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type="title"/>
          </p:nvPr>
        </p:nvSpPr>
        <p:spPr>
          <a:xfrm>
            <a:off x="1297500" y="393750"/>
            <a:ext cx="65472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 sz="3600">
              <a:solidFill>
                <a:srgbClr val="FCEB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Customers</a:t>
            </a:r>
            <a:endParaRPr/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1397300" y="1886850"/>
            <a:ext cx="4698600" cy="2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762" lvl="0" marL="0" marR="8191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We have serviced but not limited to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316" name="Google Shape;316;p24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317" name="Google Shape;317;p24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7042996" y="2668232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318" name="Google Shape;318;p24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19" name="Google Shape;319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20" name="Google Shape;320;p24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  <p:grpSp>
        <p:nvGrpSpPr>
          <p:cNvPr id="321" name="Google Shape;321;p24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322" name="Google Shape;322;p24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23" name="Google Shape;323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24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325" name="Google Shape;325;p24"/>
          <p:cNvSpPr txBox="1"/>
          <p:nvPr>
            <p:ph idx="1" type="body"/>
          </p:nvPr>
        </p:nvSpPr>
        <p:spPr>
          <a:xfrm>
            <a:off x="1397300" y="2944500"/>
            <a:ext cx="46986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3F3F3"/>
                </a:solidFill>
                <a:latin typeface="DM Sans"/>
                <a:ea typeface="DM Sans"/>
                <a:cs typeface="DM Sans"/>
                <a:sym typeface="DM Sans"/>
              </a:rPr>
              <a:t>部分客户名录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客户</a:t>
            </a:r>
            <a:r>
              <a:rPr lang="en-GB" sz="1200"/>
              <a:t>案例 </a:t>
            </a:r>
            <a:r>
              <a:rPr lang="en-GB" sz="1200"/>
              <a:t>01</a:t>
            </a:r>
            <a:endParaRPr sz="1200"/>
          </a:p>
        </p:txBody>
      </p:sp>
      <p:sp>
        <p:nvSpPr>
          <p:cNvPr id="331" name="Google Shape;331;p25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CEB00"/>
                </a:solidFill>
                <a:latin typeface="DM Sans"/>
                <a:ea typeface="DM Sans"/>
                <a:cs typeface="DM Sans"/>
                <a:sym typeface="DM Sans"/>
              </a:rPr>
              <a:t>菜鸟集运 </a:t>
            </a:r>
            <a:endParaRPr/>
          </a:p>
        </p:txBody>
      </p:sp>
      <p:sp>
        <p:nvSpPr>
          <p:cNvPr id="332" name="Google Shape;332;p25"/>
          <p:cNvSpPr txBox="1"/>
          <p:nvPr>
            <p:ph idx="1" type="body"/>
          </p:nvPr>
        </p:nvSpPr>
        <p:spPr>
          <a:xfrm>
            <a:off x="1297500" y="1567550"/>
            <a:ext cx="6350100" cy="26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8191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公司介绍： 阿里巴巴旗下菜鸟网络推出的跨境物流整合服务商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施工点：    5个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仓储面积： 小的20万-30万平方呎，大的70万-80万平方呎        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主要工程： 门禁，监控，无线覆盖，充电桩。 改电</a:t>
            </a:r>
            <a:endParaRPr sz="1200">
              <a:solidFill>
                <a:srgbClr val="F3F3F3"/>
              </a:solidFill>
            </a:endParaRPr>
          </a:p>
          <a:p>
            <a:pPr indent="-304800" lvl="0" marL="457200" marR="819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-GB" sz="1200">
                <a:solidFill>
                  <a:srgbClr val="F3F3F3"/>
                </a:solidFill>
              </a:rPr>
              <a:t>获客渠道： 跨境卖家微信群/私域；海外仓资源群；供应链对接会</a:t>
            </a:r>
            <a:r>
              <a:rPr lang="en-GB" sz="1200">
                <a:solidFill>
                  <a:srgbClr val="F3F3F3"/>
                </a:solidFill>
              </a:rPr>
              <a:t> 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descr="offset_comp_442889_edtied2.jpg" id="333" name="Google Shape;333;p25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34" name="Google Shape;334;p25"/>
          <p:cNvGrpSpPr/>
          <p:nvPr/>
        </p:nvGrpSpPr>
        <p:grpSpPr>
          <a:xfrm>
            <a:off x="726010" y="-12"/>
            <a:ext cx="342307" cy="338717"/>
            <a:chOff x="665259" y="3634149"/>
            <a:chExt cx="486300" cy="481200"/>
          </a:xfrm>
        </p:grpSpPr>
        <p:sp>
          <p:nvSpPr>
            <p:cNvPr id="335" name="Google Shape;335;p25"/>
            <p:cNvSpPr/>
            <p:nvPr/>
          </p:nvSpPr>
          <p:spPr>
            <a:xfrm>
              <a:off x="665259" y="3634149"/>
              <a:ext cx="486300" cy="481200"/>
            </a:xfrm>
            <a:prstGeom prst="ellipse">
              <a:avLst/>
            </a:prstGeom>
            <a:solidFill>
              <a:srgbClr val="FFFFFF"/>
            </a:solidFill>
            <a:ln cap="flat" cmpd="sng" w="6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4350" lIns="64350" spcFirstLastPara="1" rIns="64350" wrap="square" tIns="64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85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36" name="Google Shape;33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299" y="3723750"/>
              <a:ext cx="445772" cy="36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" name="Google Shape;337;p25"/>
          <p:cNvSpPr txBox="1"/>
          <p:nvPr/>
        </p:nvSpPr>
        <p:spPr>
          <a:xfrm>
            <a:off x="1161175" y="0"/>
            <a:ext cx="7746900" cy="3387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VERTEX</a:t>
            </a:r>
            <a:r>
              <a:rPr lang="en-GB"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GB" sz="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Intelligence Network LLC</a:t>
            </a:r>
            <a:endParaRPr sz="800"/>
          </a:p>
        </p:txBody>
      </p:sp>
      <p:sp>
        <p:nvSpPr>
          <p:cNvPr id="338" name="Google Shape;338;p25"/>
          <p:cNvSpPr txBox="1"/>
          <p:nvPr/>
        </p:nvSpPr>
        <p:spPr>
          <a:xfrm>
            <a:off x="0" y="4816400"/>
            <a:ext cx="9144000" cy="338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762" lvl="0" marL="0" marR="81915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   VERTEX </a:t>
            </a:r>
            <a:r>
              <a:rPr lang="en-GB" sz="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纬通智能           </a:t>
            </a:r>
            <a:r>
              <a:rPr lang="en-GB" sz="1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美国 强弱电+网络无线覆盖+门禁 +监控 + 充电桩+供电系统 执行伙伴        626 386 3830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